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C340F-7789-481F-8B06-56F68BE04B8B}" type="datetimeFigureOut">
              <a:rPr lang="it-IT" smtClean="0"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58F6-8371-404C-A583-9CBFD48D0BB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40466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“costo” dei diritti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e 4"/>
          <p:cNvSpPr/>
          <p:nvPr/>
        </p:nvSpPr>
        <p:spPr>
          <a:xfrm>
            <a:off x="5652120" y="1484784"/>
            <a:ext cx="2304256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dirty="0" smtClean="0"/>
              <a:t>Diritto X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4644008" y="2060848"/>
            <a:ext cx="1872208" cy="17281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Interesse concorrente</a:t>
            </a:r>
            <a:endParaRPr lang="it-IT" dirty="0"/>
          </a:p>
        </p:txBody>
      </p:sp>
      <p:sp>
        <p:nvSpPr>
          <p:cNvPr id="7" name="Parentesi graffa chiusa 6"/>
          <p:cNvSpPr/>
          <p:nvPr/>
        </p:nvSpPr>
        <p:spPr>
          <a:xfrm>
            <a:off x="3995936" y="980728"/>
            <a:ext cx="432048" cy="4608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899592" y="764704"/>
            <a:ext cx="15121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Altro diritto</a:t>
            </a:r>
            <a:endParaRPr lang="it-IT" dirty="0"/>
          </a:p>
        </p:txBody>
      </p:sp>
      <p:pic>
        <p:nvPicPr>
          <p:cNvPr id="11268" name="Picture 4" descr="http://img10.glitterfy.com/graphics/35/pile_of_money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420888"/>
            <a:ext cx="1187949" cy="936104"/>
          </a:xfrm>
          <a:prstGeom prst="rect">
            <a:avLst/>
          </a:prstGeom>
          <a:noFill/>
        </p:spPr>
      </p:pic>
      <p:pic>
        <p:nvPicPr>
          <p:cNvPr id="11270" name="Picture 6" descr="https://encrypted-tbn0.gstatic.com/images?q=tbn:ANd9GcScBOKuBaIrkJCrpWOcv0FlFj14PcC3U_0uzrQUbCBx0ZqjX3tB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521" y="3582308"/>
            <a:ext cx="1568174" cy="1008112"/>
          </a:xfrm>
          <a:prstGeom prst="rect">
            <a:avLst/>
          </a:prstGeom>
          <a:noFill/>
        </p:spPr>
      </p:pic>
      <p:pic>
        <p:nvPicPr>
          <p:cNvPr id="11272" name="Picture 8" descr="http://www.liberespressioni.com/wp-content/uploads/2009/12/Police_ma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941168"/>
            <a:ext cx="1096169" cy="1008112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5436096" y="42210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7030A0"/>
                </a:solidFill>
              </a:rPr>
              <a:t>“l’eclisse del diritto”</a:t>
            </a:r>
            <a:endParaRPr lang="it-IT" i="1" dirty="0">
              <a:solidFill>
                <a:srgbClr val="7030A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483768" y="126876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517D21"/>
                </a:solidFill>
              </a:rPr>
              <a:t>per es., libertà di stampa v. privacy </a:t>
            </a:r>
            <a:endParaRPr lang="it-IT" i="1" dirty="0">
              <a:solidFill>
                <a:srgbClr val="517D2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22048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0070C0"/>
                </a:solidFill>
              </a:rPr>
              <a:t>esigenze di bilancio v. prestazioni sanitarie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827695" y="3831698"/>
            <a:ext cx="3752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rgbClr val="C00000"/>
                </a:solidFill>
              </a:rPr>
              <a:t>per es., quiete pubblica v. propaganda elettorale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39552" y="5981781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es., ordine pubblico v. libertà di riunione</a:t>
            </a:r>
            <a:endParaRPr lang="it-IT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zero s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39"/>
            <a:ext cx="5976664" cy="609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749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isultati immagini per zero s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12723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90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bilan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330515" cy="641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89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87624" y="404664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ragionevolezza al bilanciamento di interessi</a:t>
            </a:r>
            <a:endParaRPr lang="it-IT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3568" y="1556792"/>
            <a:ext cx="74168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La fattispecie X è illegittima perché esclude l’ipotesi Y (</a:t>
            </a:r>
            <a:r>
              <a:rPr lang="it-IT" sz="2000" dirty="0" smtClean="0">
                <a:sym typeface="Wingdings" panose="05000000000000000000" pitchFamily="2" charset="2"/>
              </a:rPr>
              <a:t> verso dell’adizione)</a:t>
            </a:r>
          </a:p>
          <a:p>
            <a:endParaRPr lang="it-IT" sz="2000" dirty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sz="2000" dirty="0" smtClean="0">
                <a:sym typeface="Wingdings" panose="05000000000000000000" pitchFamily="2" charset="2"/>
              </a:rPr>
              <a:t>Qual è la </a:t>
            </a:r>
            <a:r>
              <a:rPr lang="it-IT" sz="2000" i="1" dirty="0" smtClean="0">
                <a:sym typeface="Wingdings" panose="05000000000000000000" pitchFamily="2" charset="2"/>
              </a:rPr>
              <a:t>ratio</a:t>
            </a:r>
            <a:r>
              <a:rPr lang="it-IT" sz="2000" dirty="0" smtClean="0">
                <a:sym typeface="Wingdings" panose="05000000000000000000" pitchFamily="2" charset="2"/>
              </a:rPr>
              <a:t> di X? </a:t>
            </a:r>
            <a:r>
              <a:rPr lang="it-IT" sz="2000" dirty="0" smtClean="0"/>
              <a:t>Qual è la </a:t>
            </a:r>
            <a:r>
              <a:rPr lang="it-IT" sz="2000" i="1" dirty="0" smtClean="0">
                <a:solidFill>
                  <a:srgbClr val="FF0000"/>
                </a:solidFill>
              </a:rPr>
              <a:t>ratio legis</a:t>
            </a:r>
            <a:r>
              <a:rPr lang="it-IT" sz="2000" dirty="0" smtClean="0"/>
              <a:t>? Cioè, quale interesse è perseguito (</a:t>
            </a:r>
            <a:r>
              <a:rPr lang="it-IT" sz="2000" dirty="0" smtClean="0">
                <a:solidFill>
                  <a:srgbClr val="FF0000"/>
                </a:solidFill>
              </a:rPr>
              <a:t>finalità</a:t>
            </a:r>
            <a:r>
              <a:rPr lang="it-IT" sz="2000" dirty="0" smtClean="0"/>
              <a:t> della legge)?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 smtClean="0"/>
              <a:t>È un interesse apprezzabile?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 smtClean="0"/>
              <a:t>Lo strumento legislativo è </a:t>
            </a:r>
            <a:r>
              <a:rPr lang="it-IT" sz="2000" i="1" dirty="0" smtClean="0">
                <a:solidFill>
                  <a:srgbClr val="FF0000"/>
                </a:solidFill>
              </a:rPr>
              <a:t>congruo</a:t>
            </a:r>
            <a:r>
              <a:rPr lang="it-IT" sz="2000" dirty="0" smtClean="0"/>
              <a:t> (relazione </a:t>
            </a:r>
            <a:r>
              <a:rPr lang="it-IT" sz="2000" dirty="0" err="1" smtClean="0">
                <a:solidFill>
                  <a:srgbClr val="FF0000"/>
                </a:solidFill>
              </a:rPr>
              <a:t>mezzo-fine</a:t>
            </a:r>
            <a:r>
              <a:rPr lang="it-IT" sz="2000" dirty="0" smtClean="0"/>
              <a:t>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 smtClean="0"/>
              <a:t>C’erano strumenti meno invasivi (</a:t>
            </a:r>
            <a:r>
              <a:rPr lang="it-IT" sz="2000" i="1" dirty="0" smtClean="0">
                <a:solidFill>
                  <a:srgbClr val="FF0000"/>
                </a:solidFill>
              </a:rPr>
              <a:t>costo </a:t>
            </a:r>
            <a:r>
              <a:rPr lang="it-IT" sz="2000" dirty="0" smtClean="0"/>
              <a:t>in termini di compressione del diritto)?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it-IT" sz="2000" dirty="0" smtClean="0"/>
              <a:t>È leso il </a:t>
            </a:r>
            <a:r>
              <a:rPr lang="it-IT" sz="2000" i="1" dirty="0" smtClean="0">
                <a:solidFill>
                  <a:srgbClr val="FF0000"/>
                </a:solidFill>
              </a:rPr>
              <a:t>contenuto essenziale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del diritto?</a:t>
            </a:r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4581914"/>
            <a:ext cx="3267447" cy="217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209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131</Words>
  <Application>Microsoft Office PowerPoint</Application>
  <PresentationFormat>Presentazione su schermo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 bin</cp:lastModifiedBy>
  <cp:revision>12</cp:revision>
  <dcterms:created xsi:type="dcterms:W3CDTF">2012-12-03T10:30:24Z</dcterms:created>
  <dcterms:modified xsi:type="dcterms:W3CDTF">2018-12-03T10:00:03Z</dcterms:modified>
</cp:coreProperties>
</file>